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2"/>
  </p:notesMasterIdLst>
  <p:sldIdLst>
    <p:sldId id="277" r:id="rId6"/>
    <p:sldId id="278" r:id="rId7"/>
    <p:sldId id="296" r:id="rId8"/>
    <p:sldId id="280" r:id="rId9"/>
    <p:sldId id="312" r:id="rId10"/>
    <p:sldId id="300" r:id="rId11"/>
    <p:sldId id="311" r:id="rId12"/>
    <p:sldId id="310" r:id="rId13"/>
    <p:sldId id="317" r:id="rId14"/>
    <p:sldId id="318" r:id="rId15"/>
    <p:sldId id="313" r:id="rId16"/>
    <p:sldId id="316" r:id="rId17"/>
    <p:sldId id="309" r:id="rId18"/>
    <p:sldId id="320" r:id="rId19"/>
    <p:sldId id="319" r:id="rId20"/>
    <p:sldId id="298" r:id="rId21"/>
    <p:sldId id="295" r:id="rId22"/>
    <p:sldId id="284" r:id="rId23"/>
    <p:sldId id="286" r:id="rId24"/>
    <p:sldId id="321" r:id="rId25"/>
    <p:sldId id="324" r:id="rId26"/>
    <p:sldId id="323" r:id="rId27"/>
    <p:sldId id="322" r:id="rId28"/>
    <p:sldId id="293" r:id="rId29"/>
    <p:sldId id="294" r:id="rId30"/>
    <p:sldId id="276" r:id="rId3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4"/>
    <a:srgbClr val="BCBEC0"/>
    <a:srgbClr val="E6E7E8"/>
    <a:srgbClr val="006325"/>
    <a:srgbClr val="FFD45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100" d="100"/>
          <a:sy n="100" d="100"/>
        </p:scale>
        <p:origin x="-1860" y="-378"/>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B8AE55A0-88DB-44F8-9E71-882C6BFF5295}" type="datetimeFigureOut">
              <a:rPr lang="en-US" smtClean="0"/>
              <a:t>04/07/2017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68F7C3CB-48A2-4C6E-9D8D-9C534A317DEE}" type="slidenum">
              <a:rPr lang="en-US" smtClean="0"/>
              <a:t>‹#›</a:t>
            </a:fld>
            <a:endParaRPr lang="en-US"/>
          </a:p>
        </p:txBody>
      </p:sp>
    </p:spTree>
    <p:extLst>
      <p:ext uri="{BB962C8B-B14F-4D97-AF65-F5344CB8AC3E}">
        <p14:creationId xmlns:p14="http://schemas.microsoft.com/office/powerpoint/2010/main" val="4271480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59475FA-141D-4A59-BBF9-BE44D84EF8AA}" type="slidenum">
              <a:rPr lang="en-US" smtClean="0"/>
              <a:pPr/>
              <a:t>1</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pPr marL="228943" indent="-228943">
              <a:buFont typeface="Arial" pitchFamily="34" charset="0"/>
              <a:buChar char="•"/>
            </a:pPr>
            <a:endParaRPr lang="en-US" dirty="0" smtClean="0"/>
          </a:p>
          <a:p>
            <a:pPr marL="228943" indent="-228943">
              <a:buFont typeface="Arial" pitchFamily="34" charset="0"/>
              <a:buChar char="•"/>
            </a:pPr>
            <a:endParaRPr lang="en-US" dirty="0" smtClean="0"/>
          </a:p>
        </p:txBody>
      </p:sp>
      <p:sp>
        <p:nvSpPr>
          <p:cNvPr id="20484" name="Slide Number Placeholder 3"/>
          <p:cNvSpPr>
            <a:spLocks noGrp="1"/>
          </p:cNvSpPr>
          <p:nvPr>
            <p:ph type="sldNum" sz="quarter" idx="5"/>
          </p:nvPr>
        </p:nvSpPr>
        <p:spPr>
          <a:noFill/>
        </p:spPr>
        <p:txBody>
          <a:bodyPr/>
          <a:lstStyle/>
          <a:p>
            <a:fld id="{ABD06765-8D2A-4BAA-93F3-66CB768E05D5}"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pPr marL="228943" indent="-228943">
              <a:buFont typeface="Arial" pitchFamily="34" charset="0"/>
              <a:buChar char="•"/>
            </a:pPr>
            <a:endParaRPr lang="en-US" dirty="0" smtClean="0"/>
          </a:p>
          <a:p>
            <a:pPr marL="228943" indent="-228943">
              <a:buFont typeface="Arial" pitchFamily="34" charset="0"/>
              <a:buChar char="•"/>
            </a:pPr>
            <a:endParaRPr lang="en-US" dirty="0" smtClean="0"/>
          </a:p>
        </p:txBody>
      </p:sp>
      <p:sp>
        <p:nvSpPr>
          <p:cNvPr id="20484" name="Slide Number Placeholder 3"/>
          <p:cNvSpPr>
            <a:spLocks noGrp="1"/>
          </p:cNvSpPr>
          <p:nvPr>
            <p:ph type="sldNum" sz="quarter" idx="5"/>
          </p:nvPr>
        </p:nvSpPr>
        <p:spPr>
          <a:noFill/>
        </p:spPr>
        <p:txBody>
          <a:bodyPr/>
          <a:lstStyle/>
          <a:p>
            <a:fld id="{ABD06765-8D2A-4BAA-93F3-66CB768E05D5}"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pPr marL="228943" indent="-228943">
              <a:buFont typeface="Arial" pitchFamily="34" charset="0"/>
              <a:buChar char="•"/>
            </a:pPr>
            <a:endParaRPr lang="en-US" dirty="0" smtClean="0"/>
          </a:p>
          <a:p>
            <a:pPr marL="228943" indent="-228943">
              <a:buFont typeface="Arial" pitchFamily="34" charset="0"/>
              <a:buChar char="•"/>
            </a:pPr>
            <a:endParaRPr lang="en-US" dirty="0" smtClean="0"/>
          </a:p>
        </p:txBody>
      </p:sp>
      <p:sp>
        <p:nvSpPr>
          <p:cNvPr id="20484" name="Slide Number Placeholder 3"/>
          <p:cNvSpPr>
            <a:spLocks noGrp="1"/>
          </p:cNvSpPr>
          <p:nvPr>
            <p:ph type="sldNum" sz="quarter" idx="5"/>
          </p:nvPr>
        </p:nvSpPr>
        <p:spPr>
          <a:noFill/>
        </p:spPr>
        <p:txBody>
          <a:bodyPr/>
          <a:lstStyle/>
          <a:p>
            <a:fld id="{ABD06765-8D2A-4BAA-93F3-66CB768E05D5}" type="slidenum">
              <a:rPr lang="en-US" smtClean="0"/>
              <a:pPr/>
              <a:t>17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a:prstGeom prst="rect">
            <a:avLst/>
          </a:prstGeom>
        </p:spPr>
        <p:txBody>
          <a:bodyPr/>
          <a:lstStyle>
            <a:lvl1pPr>
              <a:defRPr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7600"/>
            <a:ext cx="6400800" cy="1524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TextBox 4"/>
          <p:cNvSpPr txBox="1"/>
          <p:nvPr userDrawn="1"/>
        </p:nvSpPr>
        <p:spPr>
          <a:xfrm>
            <a:off x="8275320" y="6172200"/>
            <a:ext cx="381000" cy="584775"/>
          </a:xfrm>
          <a:prstGeom prst="rect">
            <a:avLst/>
          </a:prstGeom>
          <a:noFill/>
        </p:spPr>
        <p:txBody>
          <a:bodyPr wrap="square" rtlCol="0">
            <a:spAutoFit/>
          </a:bodyPr>
          <a:lstStyle/>
          <a:p>
            <a:fld id="{CFD79E14-A5CB-4B11-98BD-C2699C7313C6}" type="slidenum">
              <a:rPr lang="en-US" sz="1600" smtClean="0">
                <a:solidFill>
                  <a:schemeClr val="bg1"/>
                </a:solidFill>
              </a:rPr>
              <a:pPr/>
              <a:t>‹#›</a:t>
            </a:fld>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038601"/>
          </a:xfrm>
        </p:spPr>
        <p:txBody>
          <a:bodyPr/>
          <a:lstStyle>
            <a:lvl1pPr>
              <a:buFont typeface="Wingdings" pitchFamily="2" charset="2"/>
              <a:buChar char="§"/>
              <a:defRPr b="1"/>
            </a:lvl1pPr>
            <a:lvl2pPr>
              <a:defRPr sz="3200"/>
            </a:lvl2pPr>
            <a:lvl3pPr>
              <a:buFont typeface="Wingdings" pitchFamily="2" charset="2"/>
              <a:buChar char="§"/>
              <a:defRPr sz="2800"/>
            </a:lvl3pPr>
            <a:lvl4pPr>
              <a:defRPr sz="24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itle 1"/>
          <p:cNvSpPr>
            <a:spLocks noGrp="1"/>
          </p:cNvSpPr>
          <p:nvPr userDrawn="1">
            <p:ph type="title" hasCustomPrompt="1"/>
          </p:nvPr>
        </p:nvSpPr>
        <p:spPr>
          <a:xfrm>
            <a:off x="1219200" y="76200"/>
            <a:ext cx="8229600" cy="792162"/>
          </a:xfrm>
          <a:prstGeom prst="rect">
            <a:avLst/>
          </a:prstGeom>
        </p:spPr>
        <p:txBody>
          <a:bodyPr/>
          <a:lstStyle>
            <a:lvl1pPr>
              <a:defRPr b="1">
                <a:solidFill>
                  <a:schemeClr val="bg1">
                    <a:lumMod val="95000"/>
                  </a:schemeClr>
                </a:solidFill>
              </a:defRPr>
            </a:lvl1pPr>
          </a:lstStyle>
          <a:p>
            <a:pPr algn="l"/>
            <a:r>
              <a:rPr lang="en-US" dirty="0" smtClean="0">
                <a:solidFill>
                  <a:srgbClr val="0054A4"/>
                </a:solidFill>
              </a:rPr>
              <a:t>Template for pages 1-9</a:t>
            </a:r>
            <a:endParaRPr lang="en-US" dirty="0">
              <a:solidFill>
                <a:srgbClr val="0054A4"/>
              </a:solidFill>
            </a:endParaRPr>
          </a:p>
        </p:txBody>
      </p:sp>
      <p:sp>
        <p:nvSpPr>
          <p:cNvPr id="20" name="TextBox 19"/>
          <p:cNvSpPr txBox="1"/>
          <p:nvPr userDrawn="1"/>
        </p:nvSpPr>
        <p:spPr>
          <a:xfrm>
            <a:off x="8284464" y="6172200"/>
            <a:ext cx="487680" cy="338554"/>
          </a:xfrm>
          <a:prstGeom prst="rect">
            <a:avLst/>
          </a:prstGeom>
          <a:noFill/>
        </p:spPr>
        <p:txBody>
          <a:bodyPr wrap="square" rtlCol="0">
            <a:spAutoFit/>
          </a:bodyPr>
          <a:lstStyle/>
          <a:p>
            <a:fld id="{CFD79E14-A5CB-4B11-98BD-C2699C7313C6}" type="slidenum">
              <a:rPr lang="en-US" sz="1600" smtClean="0">
                <a:solidFill>
                  <a:schemeClr val="bg1"/>
                </a:solidFill>
              </a:rPr>
              <a:pPr/>
              <a:t>‹#›</a:t>
            </a:fld>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038601"/>
          </a:xfrm>
        </p:spPr>
        <p:txBody>
          <a:bodyPr/>
          <a:lstStyle>
            <a:lvl1pPr>
              <a:buFont typeface="Wingdings" pitchFamily="2" charset="2"/>
              <a:buChar char="§"/>
              <a:defRPr b="1"/>
            </a:lvl1pPr>
            <a:lvl2pPr>
              <a:defRPr sz="3200"/>
            </a:lvl2pPr>
            <a:lvl3pPr>
              <a:buFont typeface="Wingdings" pitchFamily="2" charset="2"/>
              <a:buChar char="§"/>
              <a:defRPr sz="2800"/>
            </a:lvl3pPr>
            <a:lvl4pPr>
              <a:defRPr sz="24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itle 1"/>
          <p:cNvSpPr>
            <a:spLocks noGrp="1"/>
          </p:cNvSpPr>
          <p:nvPr userDrawn="1">
            <p:ph type="title" hasCustomPrompt="1"/>
          </p:nvPr>
        </p:nvSpPr>
        <p:spPr>
          <a:xfrm>
            <a:off x="1219200" y="76200"/>
            <a:ext cx="8229600" cy="792162"/>
          </a:xfrm>
          <a:prstGeom prst="rect">
            <a:avLst/>
          </a:prstGeom>
        </p:spPr>
        <p:txBody>
          <a:bodyPr/>
          <a:lstStyle>
            <a:lvl1pPr>
              <a:defRPr b="1" baseline="0">
                <a:solidFill>
                  <a:schemeClr val="bg1"/>
                </a:solidFill>
              </a:defRPr>
            </a:lvl1pPr>
          </a:lstStyle>
          <a:p>
            <a:pPr algn="l"/>
            <a:r>
              <a:rPr lang="en-US" dirty="0" smtClean="0">
                <a:solidFill>
                  <a:srgbClr val="0054A4"/>
                </a:solidFill>
              </a:rPr>
              <a:t>Template for pages 10 and up</a:t>
            </a:r>
            <a:endParaRPr lang="en-US" dirty="0">
              <a:solidFill>
                <a:srgbClr val="0054A4"/>
              </a:solidFill>
            </a:endParaRPr>
          </a:p>
        </p:txBody>
      </p:sp>
      <p:sp>
        <p:nvSpPr>
          <p:cNvPr id="5" name="TextBox 4"/>
          <p:cNvSpPr txBox="1"/>
          <p:nvPr userDrawn="1"/>
        </p:nvSpPr>
        <p:spPr>
          <a:xfrm>
            <a:off x="8211312" y="6172200"/>
            <a:ext cx="487680" cy="338554"/>
          </a:xfrm>
          <a:prstGeom prst="rect">
            <a:avLst/>
          </a:prstGeom>
          <a:noFill/>
        </p:spPr>
        <p:txBody>
          <a:bodyPr wrap="square" rtlCol="0">
            <a:spAutoFit/>
          </a:bodyPr>
          <a:lstStyle/>
          <a:p>
            <a:fld id="{CFD79E14-A5CB-4B11-98BD-C2699C7313C6}" type="slidenum">
              <a:rPr lang="en-US" sz="1600" smtClean="0">
                <a:solidFill>
                  <a:schemeClr val="bg1"/>
                </a:solidFill>
              </a:rPr>
              <a:pPr/>
              <a:t>‹#›</a:t>
            </a:fld>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92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 name="Picture 1" descr="wc_strat_powerpoint-r1-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304800" y="4648200"/>
            <a:ext cx="8534400" cy="954107"/>
          </a:xfrm>
          <a:prstGeom prst="rect">
            <a:avLst/>
          </a:prstGeom>
          <a:noFill/>
          <a:ln w="9525">
            <a:noFill/>
            <a:miter lim="800000"/>
            <a:headEnd/>
            <a:tailEnd/>
          </a:ln>
        </p:spPr>
        <p:txBody>
          <a:bodyPr wrap="square">
            <a:spAutoFit/>
          </a:bodyPr>
          <a:lstStyle/>
          <a:p>
            <a:pPr algn="ctr"/>
            <a:r>
              <a:rPr lang="en-US" sz="2800" b="1" dirty="0"/>
              <a:t>Special Use Permit Case Number WSUP17-0003 (UDS Barn, LLC – Commercial Stables)</a:t>
            </a:r>
            <a:endParaRPr lang="en-US" sz="1200" b="1" dirty="0">
              <a:solidFill>
                <a:srgbClr val="D81F2A"/>
              </a:solidFill>
            </a:endParaRPr>
          </a:p>
        </p:txBody>
      </p:sp>
      <p:sp>
        <p:nvSpPr>
          <p:cNvPr id="5125" name="Text Box 5"/>
          <p:cNvSpPr txBox="1">
            <a:spLocks noChangeArrowheads="1"/>
          </p:cNvSpPr>
          <p:nvPr/>
        </p:nvSpPr>
        <p:spPr bwMode="auto">
          <a:xfrm>
            <a:off x="1101965" y="0"/>
            <a:ext cx="7924799" cy="1077218"/>
          </a:xfrm>
          <a:prstGeom prst="rect">
            <a:avLst/>
          </a:prstGeom>
          <a:noFill/>
          <a:ln w="9525">
            <a:noFill/>
            <a:miter lim="800000"/>
            <a:headEnd/>
            <a:tailEnd/>
          </a:ln>
        </p:spPr>
        <p:txBody>
          <a:bodyPr wrap="square">
            <a:spAutoFit/>
          </a:bodyPr>
          <a:lstStyle/>
          <a:p>
            <a:pPr algn="ctr">
              <a:spcBef>
                <a:spcPct val="50000"/>
              </a:spcBef>
            </a:pPr>
            <a:r>
              <a:rPr lang="en-US" sz="3200" b="1" dirty="0">
                <a:solidFill>
                  <a:schemeClr val="bg1"/>
                </a:solidFill>
              </a:rPr>
              <a:t>Washoe County Board of Adjustment</a:t>
            </a:r>
          </a:p>
          <a:p>
            <a:pPr algn="ctr"/>
            <a:r>
              <a:rPr lang="en-US" sz="3200" b="1" dirty="0" smtClean="0">
                <a:solidFill>
                  <a:schemeClr val="bg1"/>
                </a:solidFill>
              </a:rPr>
              <a:t>April 6, 2017</a:t>
            </a:r>
            <a:endParaRPr lang="en-US" sz="3200" b="1" dirty="0">
              <a:solidFill>
                <a:schemeClr val="bg1"/>
              </a:solidFill>
            </a:endParaRPr>
          </a:p>
        </p:txBody>
      </p:sp>
      <p:pic>
        <p:nvPicPr>
          <p:cNvPr id="2" name="Picture 2" descr="H:\My Documents\2017 Cases\2017_Special_Use_Permit\WSUP17-0003_UDS_Barn_Commercial_Stables\Mar_1_site_insp\IMG_4421.JPG"/>
          <p:cNvPicPr>
            <a:picLocks noChangeAspect="1" noChangeArrowheads="1"/>
          </p:cNvPicPr>
          <p:nvPr/>
        </p:nvPicPr>
        <p:blipFill rotWithShape="1">
          <a:blip r:embed="rId3">
            <a:extLst>
              <a:ext uri="{28A0092B-C50C-407E-A947-70E740481C1C}">
                <a14:useLocalDpi xmlns:a14="http://schemas.microsoft.com/office/drawing/2010/main" val="0"/>
              </a:ext>
            </a:extLst>
          </a:blip>
          <a:srcRect t="33906" b="14349"/>
          <a:stretch/>
        </p:blipFill>
        <p:spPr bwMode="auto">
          <a:xfrm>
            <a:off x="508000" y="1371600"/>
            <a:ext cx="8128000" cy="315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05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5029200" cy="792162"/>
          </a:xfrm>
        </p:spPr>
        <p:txBody>
          <a:bodyPr/>
          <a:lstStyle/>
          <a:p>
            <a:r>
              <a:rPr lang="en-US" sz="4800" dirty="0" smtClean="0">
                <a:solidFill>
                  <a:schemeClr val="bg1"/>
                </a:solidFill>
                <a:latin typeface="+mn-lt"/>
                <a:ea typeface="+mn-ea"/>
                <a:cs typeface="+mn-cs"/>
              </a:rPr>
              <a:t>Background</a:t>
            </a:r>
            <a:endParaRPr lang="en-US" sz="4800" dirty="0">
              <a:solidFill>
                <a:schemeClr val="bg1"/>
              </a:solidFill>
              <a:latin typeface="+mn-lt"/>
              <a:ea typeface="+mn-ea"/>
              <a:cs typeface="+mn-cs"/>
            </a:endParaRPr>
          </a:p>
        </p:txBody>
      </p:sp>
      <p:sp>
        <p:nvSpPr>
          <p:cNvPr id="4" name="TextBox 3"/>
          <p:cNvSpPr txBox="1"/>
          <p:nvPr/>
        </p:nvSpPr>
        <p:spPr>
          <a:xfrm>
            <a:off x="362188" y="1143000"/>
            <a:ext cx="8534400" cy="523220"/>
          </a:xfrm>
          <a:prstGeom prst="rect">
            <a:avLst/>
          </a:prstGeom>
          <a:noFill/>
        </p:spPr>
        <p:txBody>
          <a:bodyPr wrap="square" rtlCol="0">
            <a:spAutoFit/>
          </a:bodyPr>
          <a:lstStyle/>
          <a:p>
            <a:r>
              <a:rPr lang="en-US" sz="2800" dirty="0" smtClean="0"/>
              <a:t>Amendment of Conditions Approved in 2005:</a:t>
            </a:r>
            <a:endParaRPr lang="en-US"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905000"/>
            <a:ext cx="865920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9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5029200" cy="792162"/>
          </a:xfrm>
        </p:spPr>
        <p:txBody>
          <a:bodyPr/>
          <a:lstStyle/>
          <a:p>
            <a:r>
              <a:rPr lang="en-US" sz="4800" dirty="0" smtClean="0">
                <a:solidFill>
                  <a:schemeClr val="bg1"/>
                </a:solidFill>
                <a:latin typeface="+mn-lt"/>
                <a:ea typeface="+mn-ea"/>
                <a:cs typeface="+mn-cs"/>
              </a:rPr>
              <a:t>Background</a:t>
            </a:r>
            <a:endParaRPr lang="en-US" sz="4800" dirty="0">
              <a:solidFill>
                <a:schemeClr val="bg1"/>
              </a:solidFill>
              <a:latin typeface="+mn-lt"/>
              <a:ea typeface="+mn-ea"/>
              <a:cs typeface="+mn-cs"/>
            </a:endParaRPr>
          </a:p>
        </p:txBody>
      </p:sp>
      <p:sp>
        <p:nvSpPr>
          <p:cNvPr id="3" name="TextBox 2"/>
          <p:cNvSpPr txBox="1"/>
          <p:nvPr/>
        </p:nvSpPr>
        <p:spPr>
          <a:xfrm>
            <a:off x="304800" y="1219200"/>
            <a:ext cx="8534400" cy="523220"/>
          </a:xfrm>
          <a:prstGeom prst="rect">
            <a:avLst/>
          </a:prstGeom>
          <a:noFill/>
        </p:spPr>
        <p:txBody>
          <a:bodyPr wrap="square" rtlCol="0">
            <a:spAutoFit/>
          </a:bodyPr>
          <a:lstStyle/>
          <a:p>
            <a:r>
              <a:rPr lang="en-US" sz="2800" dirty="0"/>
              <a:t>Expiration of </a:t>
            </a:r>
            <a:r>
              <a:rPr lang="en-US" sz="2800" dirty="0" smtClean="0"/>
              <a:t>2005 Amended </a:t>
            </a:r>
            <a:r>
              <a:rPr lang="en-US" sz="2800" dirty="0"/>
              <a:t>Administrative </a:t>
            </a:r>
            <a:r>
              <a:rPr lang="en-US" sz="2800" dirty="0" smtClean="0"/>
              <a:t>Permit:</a:t>
            </a:r>
            <a:endParaRPr lang="en-US" sz="28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38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3190071"/>
            <a:ext cx="8305800" cy="1815882"/>
          </a:xfrm>
          <a:prstGeom prst="rect">
            <a:avLst/>
          </a:prstGeom>
          <a:noFill/>
        </p:spPr>
        <p:txBody>
          <a:bodyPr wrap="square" rtlCol="0">
            <a:spAutoFit/>
          </a:bodyPr>
          <a:lstStyle/>
          <a:p>
            <a:r>
              <a:rPr lang="en-US" sz="2800" dirty="0"/>
              <a:t>T</a:t>
            </a:r>
            <a:r>
              <a:rPr lang="en-US" sz="2800" dirty="0" smtClean="0"/>
              <a:t>he </a:t>
            </a:r>
            <a:r>
              <a:rPr lang="en-US" sz="2800" dirty="0"/>
              <a:t>approval to operate a commercial stable at the subject site expired on July 8, </a:t>
            </a:r>
            <a:r>
              <a:rPr lang="en-US" sz="2800" dirty="0" smtClean="0"/>
              <a:t>2015</a:t>
            </a:r>
          </a:p>
          <a:p>
            <a:endParaRPr lang="en-US" sz="2800" dirty="0"/>
          </a:p>
          <a:p>
            <a:r>
              <a:rPr lang="en-US" sz="2800" dirty="0" smtClean="0"/>
              <a:t>The commercial stable has not ceased operation</a:t>
            </a:r>
            <a:endParaRPr lang="en-US" sz="2800" dirty="0"/>
          </a:p>
        </p:txBody>
      </p:sp>
    </p:spTree>
    <p:extLst>
      <p:ext uri="{BB962C8B-B14F-4D97-AF65-F5344CB8AC3E}">
        <p14:creationId xmlns:p14="http://schemas.microsoft.com/office/powerpoint/2010/main" val="191924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5029200" cy="792162"/>
          </a:xfrm>
        </p:spPr>
        <p:txBody>
          <a:bodyPr/>
          <a:lstStyle/>
          <a:p>
            <a:r>
              <a:rPr lang="en-US" sz="4800" dirty="0" smtClean="0">
                <a:solidFill>
                  <a:schemeClr val="bg1"/>
                </a:solidFill>
                <a:latin typeface="+mn-lt"/>
                <a:ea typeface="+mn-ea"/>
                <a:cs typeface="+mn-cs"/>
              </a:rPr>
              <a:t>Background</a:t>
            </a:r>
            <a:endParaRPr lang="en-US" sz="4800" dirty="0">
              <a:solidFill>
                <a:schemeClr val="bg1"/>
              </a:solidFill>
              <a:latin typeface="+mn-lt"/>
              <a:ea typeface="+mn-ea"/>
              <a:cs typeface="+mn-cs"/>
            </a:endParaRPr>
          </a:p>
        </p:txBody>
      </p:sp>
      <p:sp>
        <p:nvSpPr>
          <p:cNvPr id="3" name="TextBox 2"/>
          <p:cNvSpPr txBox="1"/>
          <p:nvPr/>
        </p:nvSpPr>
        <p:spPr>
          <a:xfrm>
            <a:off x="304800" y="1219200"/>
            <a:ext cx="8534400" cy="3539430"/>
          </a:xfrm>
          <a:prstGeom prst="rect">
            <a:avLst/>
          </a:prstGeom>
          <a:noFill/>
        </p:spPr>
        <p:txBody>
          <a:bodyPr wrap="square" rtlCol="0">
            <a:spAutoFit/>
          </a:bodyPr>
          <a:lstStyle/>
          <a:p>
            <a:r>
              <a:rPr lang="en-US" sz="2800" dirty="0" smtClean="0"/>
              <a:t>The current request includes:</a:t>
            </a:r>
          </a:p>
          <a:p>
            <a:pPr marL="457200" indent="-457200">
              <a:buFont typeface="Arial" panose="020B0604020202020204" pitchFamily="34" charset="0"/>
              <a:buChar char="•"/>
            </a:pPr>
            <a:r>
              <a:rPr lang="en-US" sz="2800" dirty="0" smtClean="0"/>
              <a:t>Re-establish a Commercial Stable on the subject site </a:t>
            </a:r>
          </a:p>
          <a:p>
            <a:pPr marL="457200" indent="-457200">
              <a:buFont typeface="Arial" panose="020B0604020202020204" pitchFamily="34" charset="0"/>
              <a:buChar char="•"/>
            </a:pPr>
            <a:r>
              <a:rPr lang="en-US" sz="2800" dirty="0" smtClean="0"/>
              <a:t>Expand the commercial use from approximately 10 acres to approximately 30 acres </a:t>
            </a:r>
          </a:p>
          <a:p>
            <a:pPr marL="457200" indent="-457200">
              <a:buFont typeface="Arial" panose="020B0604020202020204" pitchFamily="34" charset="0"/>
              <a:buChar char="•"/>
            </a:pPr>
            <a:r>
              <a:rPr lang="en-US" sz="2800" dirty="0" smtClean="0"/>
              <a:t>Increasing the number of horses to be trained and boarded on the subject site from 15 to 25</a:t>
            </a:r>
          </a:p>
          <a:p>
            <a:pPr marL="457200" indent="-457200">
              <a:buFont typeface="Arial" panose="020B0604020202020204" pitchFamily="34" charset="0"/>
              <a:buChar char="•"/>
            </a:pPr>
            <a:r>
              <a:rPr lang="en-US" sz="2800" dirty="0" smtClean="0"/>
              <a:t>Constructing an enclosed riding area of approximately 20,000 square feet </a:t>
            </a:r>
            <a:endParaRPr lang="en-US" sz="2800" dirty="0"/>
          </a:p>
        </p:txBody>
      </p:sp>
    </p:spTree>
    <p:extLst>
      <p:ext uri="{BB962C8B-B14F-4D97-AF65-F5344CB8AC3E}">
        <p14:creationId xmlns:p14="http://schemas.microsoft.com/office/powerpoint/2010/main" val="13000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5029200" cy="792162"/>
          </a:xfrm>
        </p:spPr>
        <p:txBody>
          <a:bodyPr/>
          <a:lstStyle/>
          <a:p>
            <a:r>
              <a:rPr lang="en-US" sz="4800" dirty="0">
                <a:solidFill>
                  <a:schemeClr val="bg1"/>
                </a:solidFill>
                <a:latin typeface="+mn-lt"/>
                <a:ea typeface="+mn-ea"/>
                <a:cs typeface="+mn-cs"/>
              </a:rPr>
              <a:t>Analysis</a:t>
            </a:r>
          </a:p>
        </p:txBody>
      </p:sp>
      <p:sp>
        <p:nvSpPr>
          <p:cNvPr id="3" name="TextBox 2"/>
          <p:cNvSpPr txBox="1"/>
          <p:nvPr/>
        </p:nvSpPr>
        <p:spPr>
          <a:xfrm>
            <a:off x="228600" y="1143000"/>
            <a:ext cx="8763000" cy="3046988"/>
          </a:xfrm>
          <a:prstGeom prst="rect">
            <a:avLst/>
          </a:prstGeom>
          <a:noFill/>
        </p:spPr>
        <p:txBody>
          <a:bodyPr wrap="square" rtlCol="0">
            <a:spAutoFit/>
          </a:bodyPr>
          <a:lstStyle/>
          <a:p>
            <a:r>
              <a:rPr lang="en-US" sz="3200" dirty="0" smtClean="0"/>
              <a:t>South Valleys Area Plan: </a:t>
            </a:r>
          </a:p>
          <a:p>
            <a:endParaRPr lang="en-US" sz="3200" dirty="0"/>
          </a:p>
          <a:p>
            <a:pPr algn="just"/>
            <a:r>
              <a:rPr lang="en-US" sz="3200" dirty="0" smtClean="0"/>
              <a:t>“The </a:t>
            </a:r>
            <a:r>
              <a:rPr lang="en-US" sz="3200" dirty="0"/>
              <a:t>existence of livestock, particularly horses and cattle, for recreational, economic and educational purposes is commonplace and recognized as a significant contributor to the local character.”</a:t>
            </a:r>
          </a:p>
        </p:txBody>
      </p:sp>
    </p:spTree>
    <p:extLst>
      <p:ext uri="{BB962C8B-B14F-4D97-AF65-F5344CB8AC3E}">
        <p14:creationId xmlns:p14="http://schemas.microsoft.com/office/powerpoint/2010/main" val="87605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5029200" cy="792162"/>
          </a:xfrm>
        </p:spPr>
        <p:txBody>
          <a:bodyPr/>
          <a:lstStyle/>
          <a:p>
            <a:r>
              <a:rPr lang="en-US" sz="4800" dirty="0">
                <a:solidFill>
                  <a:schemeClr val="bg1"/>
                </a:solidFill>
                <a:latin typeface="+mn-lt"/>
                <a:ea typeface="+mn-ea"/>
                <a:cs typeface="+mn-cs"/>
              </a:rPr>
              <a:t>Analysis</a:t>
            </a:r>
          </a:p>
        </p:txBody>
      </p:sp>
      <p:sp>
        <p:nvSpPr>
          <p:cNvPr id="3" name="TextBox 2"/>
          <p:cNvSpPr txBox="1"/>
          <p:nvPr/>
        </p:nvSpPr>
        <p:spPr>
          <a:xfrm>
            <a:off x="152400" y="1143000"/>
            <a:ext cx="8763000" cy="4247317"/>
          </a:xfrm>
          <a:prstGeom prst="rect">
            <a:avLst/>
          </a:prstGeom>
          <a:noFill/>
        </p:spPr>
        <p:txBody>
          <a:bodyPr wrap="square" rtlCol="0">
            <a:spAutoFit/>
          </a:bodyPr>
          <a:lstStyle/>
          <a:p>
            <a:pPr algn="just"/>
            <a:r>
              <a:rPr lang="en-US" sz="3000" dirty="0" smtClean="0"/>
              <a:t>Re-establishing an approved Commercial Stable on the subject site is </a:t>
            </a:r>
            <a:r>
              <a:rPr lang="en-US" sz="3000" dirty="0"/>
              <a:t>unlikely to create significant impact on surrounding </a:t>
            </a:r>
            <a:r>
              <a:rPr lang="en-US" sz="3000" dirty="0" smtClean="0"/>
              <a:t>properties</a:t>
            </a:r>
          </a:p>
          <a:p>
            <a:pPr algn="just"/>
            <a:endParaRPr lang="en-US" sz="3000" dirty="0" smtClean="0"/>
          </a:p>
          <a:p>
            <a:pPr algn="just"/>
            <a:r>
              <a:rPr lang="en-US" sz="3000" dirty="0" smtClean="0"/>
              <a:t>Recommended conditions </a:t>
            </a:r>
            <a:r>
              <a:rPr lang="en-US" sz="3000" dirty="0"/>
              <a:t>of approval </a:t>
            </a:r>
            <a:r>
              <a:rPr lang="en-US" sz="3000" dirty="0" smtClean="0"/>
              <a:t>are </a:t>
            </a:r>
            <a:r>
              <a:rPr lang="en-US" sz="3000" dirty="0"/>
              <a:t>generally limited to </a:t>
            </a:r>
            <a:r>
              <a:rPr lang="en-US" sz="3000" dirty="0" smtClean="0"/>
              <a:t>requiring compliance </a:t>
            </a:r>
            <a:r>
              <a:rPr lang="en-US" sz="3000" dirty="0"/>
              <a:t>with current </a:t>
            </a:r>
            <a:r>
              <a:rPr lang="en-US" sz="3000" dirty="0" smtClean="0"/>
              <a:t>standards </a:t>
            </a:r>
            <a:r>
              <a:rPr lang="en-US" sz="3000" dirty="0"/>
              <a:t>required by the Development </a:t>
            </a:r>
            <a:r>
              <a:rPr lang="en-US" sz="3000" dirty="0" smtClean="0"/>
              <a:t>Code</a:t>
            </a:r>
          </a:p>
          <a:p>
            <a:pPr algn="just"/>
            <a:endParaRPr lang="en-US" sz="3000" dirty="0"/>
          </a:p>
          <a:p>
            <a:pPr algn="just"/>
            <a:r>
              <a:rPr lang="en-US" sz="3000" dirty="0" smtClean="0"/>
              <a:t>More detail included on pages 9-16 of the Staff Report</a:t>
            </a:r>
            <a:endParaRPr lang="en-US" sz="3000" dirty="0"/>
          </a:p>
        </p:txBody>
      </p:sp>
    </p:spTree>
    <p:extLst>
      <p:ext uri="{BB962C8B-B14F-4D97-AF65-F5344CB8AC3E}">
        <p14:creationId xmlns:p14="http://schemas.microsoft.com/office/powerpoint/2010/main" val="335101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5029200" cy="792162"/>
          </a:xfrm>
        </p:spPr>
        <p:txBody>
          <a:bodyPr/>
          <a:lstStyle/>
          <a:p>
            <a:r>
              <a:rPr lang="en-US" sz="4800" dirty="0">
                <a:solidFill>
                  <a:schemeClr val="bg1"/>
                </a:solidFill>
                <a:latin typeface="+mn-lt"/>
                <a:ea typeface="+mn-ea"/>
                <a:cs typeface="+mn-cs"/>
              </a:rPr>
              <a:t>Analysis</a:t>
            </a:r>
          </a:p>
        </p:txBody>
      </p:sp>
      <p:sp>
        <p:nvSpPr>
          <p:cNvPr id="3" name="TextBox 2"/>
          <p:cNvSpPr txBox="1"/>
          <p:nvPr/>
        </p:nvSpPr>
        <p:spPr>
          <a:xfrm>
            <a:off x="152400" y="914400"/>
            <a:ext cx="8839200" cy="5047536"/>
          </a:xfrm>
          <a:prstGeom prst="rect">
            <a:avLst/>
          </a:prstGeom>
          <a:noFill/>
        </p:spPr>
        <p:txBody>
          <a:bodyPr wrap="square" rtlCol="0">
            <a:spAutoFit/>
          </a:bodyPr>
          <a:lstStyle/>
          <a:p>
            <a:pPr algn="just"/>
            <a:r>
              <a:rPr lang="en-US" sz="2300" dirty="0"/>
              <a:t>Very late in the review process, the applicants’ representative submitted a request to the Planning and Development Division asking to amend the application</a:t>
            </a:r>
            <a:r>
              <a:rPr lang="en-US" sz="2300" dirty="0" smtClean="0"/>
              <a:t>.</a:t>
            </a:r>
          </a:p>
          <a:p>
            <a:pPr algn="just"/>
            <a:r>
              <a:rPr lang="en-US" sz="2300" dirty="0" smtClean="0"/>
              <a:t>The requests are that </a:t>
            </a:r>
            <a:r>
              <a:rPr lang="en-US" sz="2300" dirty="0"/>
              <a:t>certain parking and landscaping standards be reduced by the Board of Adjustment if the special use permit is approved</a:t>
            </a:r>
            <a:r>
              <a:rPr lang="en-US" sz="2300" dirty="0" smtClean="0"/>
              <a:t>.</a:t>
            </a:r>
          </a:p>
          <a:p>
            <a:pPr algn="just"/>
            <a:endParaRPr lang="en-US" sz="2300" dirty="0"/>
          </a:p>
          <a:p>
            <a:pPr marL="342900" indent="-342900" algn="just">
              <a:buAutoNum type="arabicParenR"/>
            </a:pPr>
            <a:r>
              <a:rPr lang="en-US" sz="2300" dirty="0" smtClean="0"/>
              <a:t>Reduce parking surface from asphalt to gravel</a:t>
            </a:r>
          </a:p>
          <a:p>
            <a:pPr marL="342900" indent="-342900" algn="just">
              <a:buAutoNum type="arabicParenR"/>
            </a:pPr>
            <a:r>
              <a:rPr lang="en-US" sz="2300" dirty="0" smtClean="0"/>
              <a:t>Eliminate required buffer between commercial and residential uses</a:t>
            </a:r>
          </a:p>
          <a:p>
            <a:pPr algn="just"/>
            <a:endParaRPr lang="en-US" sz="2300" dirty="0"/>
          </a:p>
          <a:p>
            <a:pPr algn="just"/>
            <a:r>
              <a:rPr lang="en-US" sz="2300" dirty="0"/>
              <a:t>Staff is not comfortable recommending approval of the elimination of the required </a:t>
            </a:r>
            <a:r>
              <a:rPr lang="en-US" sz="2300" dirty="0" smtClean="0"/>
              <a:t>buffer  and screening </a:t>
            </a:r>
            <a:r>
              <a:rPr lang="en-US" sz="2300" dirty="0"/>
              <a:t>adjacent to the residential uses, without the knowledge and consent of the effected homeowners. Staff is, however, comfortable with the reduction in the parking surfacing</a:t>
            </a:r>
            <a:r>
              <a:rPr lang="en-US" sz="2300" dirty="0" smtClean="0"/>
              <a:t>.</a:t>
            </a:r>
            <a:endParaRPr lang="en-US" sz="2300" dirty="0"/>
          </a:p>
        </p:txBody>
      </p:sp>
    </p:spTree>
    <p:extLst>
      <p:ext uri="{BB962C8B-B14F-4D97-AF65-F5344CB8AC3E}">
        <p14:creationId xmlns:p14="http://schemas.microsoft.com/office/powerpoint/2010/main" val="355062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8077200" cy="792162"/>
          </a:xfrm>
        </p:spPr>
        <p:txBody>
          <a:bodyPr/>
          <a:lstStyle/>
          <a:p>
            <a:r>
              <a:rPr lang="en-US" sz="3200" dirty="0" smtClean="0">
                <a:solidFill>
                  <a:schemeClr val="bg1"/>
                </a:solidFill>
                <a:latin typeface="+mn-lt"/>
                <a:ea typeface="+mn-ea"/>
                <a:cs typeface="+mn-cs"/>
              </a:rPr>
              <a:t>Conditions to Respond to Modification Request (Included with Exhibit A)</a:t>
            </a:r>
            <a:endParaRPr lang="en-US" sz="3200" dirty="0">
              <a:solidFill>
                <a:schemeClr val="bg1"/>
              </a:solidFill>
              <a:latin typeface="+mn-lt"/>
              <a:ea typeface="+mn-ea"/>
              <a:cs typeface="+mn-cs"/>
            </a:endParaRPr>
          </a:p>
        </p:txBody>
      </p:sp>
      <p:sp>
        <p:nvSpPr>
          <p:cNvPr id="4" name="Rectangle 3"/>
          <p:cNvSpPr/>
          <p:nvPr/>
        </p:nvSpPr>
        <p:spPr>
          <a:xfrm>
            <a:off x="152400" y="990600"/>
            <a:ext cx="8839200" cy="5016758"/>
          </a:xfrm>
          <a:prstGeom prst="rect">
            <a:avLst/>
          </a:prstGeom>
        </p:spPr>
        <p:txBody>
          <a:bodyPr wrap="square">
            <a:spAutoFit/>
          </a:bodyPr>
          <a:lstStyle/>
          <a:p>
            <a:pPr lvl="0" algn="just" hangingPunct="0"/>
            <a:r>
              <a:rPr lang="en-US" sz="2000" dirty="0"/>
              <a:t>Prior to approval of a business license the applicant shall provide a parking plan to the Planning and Development Division that demonstrates compliance with all applicable provisions of WCC 110.410, (Parking and Loading) with the exception of surfacing of the parking area. The surfacing of the parking area shall be gravel or Decomposed Granite and shall be installed in a manner acceptable to the County Engineer and the Truckee Meadows Fire Protection District. </a:t>
            </a:r>
            <a:endParaRPr lang="en-US" sz="2000" dirty="0" smtClean="0"/>
          </a:p>
          <a:p>
            <a:pPr lvl="0" algn="just" hangingPunct="0"/>
            <a:endParaRPr lang="en-US" sz="2000" dirty="0"/>
          </a:p>
          <a:p>
            <a:pPr lvl="0" algn="just" hangingPunct="0"/>
            <a:r>
              <a:rPr lang="en-US" sz="2000" dirty="0"/>
              <a:t>Prior to approval of a business license the applicant shall provide a landscape plan to the Planning and Development Division that demonstrates compliance with all applicable provisions of WCC 110.412, (Landscaping), with the exception that buffering of the commercial use from the residential uses to the north may be reduced to three-rail fencing and one tree every 50 feet along the common property line, if and only if, the applicant provides documentation from the property owners to the north, to the Director of Planning and Development, indicating that the property owners to the north agree to the reduction in standards.</a:t>
            </a:r>
          </a:p>
        </p:txBody>
      </p:sp>
    </p:spTree>
    <p:extLst>
      <p:ext uri="{BB962C8B-B14F-4D97-AF65-F5344CB8AC3E}">
        <p14:creationId xmlns:p14="http://schemas.microsoft.com/office/powerpoint/2010/main" val="38622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34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itle 1"/>
          <p:cNvSpPr txBox="1">
            <a:spLocks/>
          </p:cNvSpPr>
          <p:nvPr/>
        </p:nvSpPr>
        <p:spPr>
          <a:xfrm>
            <a:off x="4724400" y="990600"/>
            <a:ext cx="4648200" cy="838200"/>
          </a:xfrm>
          <a:prstGeom prst="rect">
            <a:avLst/>
          </a:prstGeom>
        </p:spPr>
        <p:txBody>
          <a:bodyPr/>
          <a:lstStyle>
            <a:lvl1pPr algn="ctr" defTabSz="914400" rtl="0" eaLnBrk="1" latinLnBrk="0" hangingPunct="1">
              <a:spcBef>
                <a:spcPct val="0"/>
              </a:spcBef>
              <a:buNone/>
              <a:defRPr sz="4400" b="1" kern="1200">
                <a:solidFill>
                  <a:schemeClr val="bg1">
                    <a:lumMod val="95000"/>
                  </a:schemeClr>
                </a:solidFill>
                <a:latin typeface="+mj-lt"/>
                <a:ea typeface="+mj-ea"/>
                <a:cs typeface="+mj-cs"/>
              </a:defRPr>
            </a:lvl1pPr>
          </a:lstStyle>
          <a:p>
            <a:r>
              <a:rPr lang="en-US" sz="4800" dirty="0" smtClean="0">
                <a:solidFill>
                  <a:schemeClr val="tx1"/>
                </a:solidFill>
                <a:latin typeface="+mn-lt"/>
                <a:ea typeface="+mn-ea"/>
                <a:cs typeface="+mn-cs"/>
              </a:rPr>
              <a:t>Public </a:t>
            </a:r>
          </a:p>
          <a:p>
            <a:r>
              <a:rPr lang="en-US" sz="4800" dirty="0" smtClean="0">
                <a:solidFill>
                  <a:schemeClr val="tx1"/>
                </a:solidFill>
                <a:latin typeface="+mn-lt"/>
                <a:ea typeface="+mn-ea"/>
                <a:cs typeface="+mn-cs"/>
              </a:rPr>
              <a:t>Notice</a:t>
            </a:r>
            <a:endParaRPr lang="en-US" sz="4800" dirty="0">
              <a:solidFill>
                <a:schemeClr val="tx1"/>
              </a:solidFill>
              <a:latin typeface="+mn-lt"/>
              <a:ea typeface="+mn-ea"/>
              <a:cs typeface="+mn-cs"/>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76200"/>
            <a:ext cx="5182671"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36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467600" cy="838200"/>
          </a:xfrm>
        </p:spPr>
        <p:txBody>
          <a:bodyPr/>
          <a:lstStyle/>
          <a:p>
            <a:r>
              <a:rPr lang="en-US" sz="4800" dirty="0">
                <a:solidFill>
                  <a:schemeClr val="bg1"/>
                </a:solidFill>
                <a:latin typeface="+mn-lt"/>
                <a:ea typeface="+mn-ea"/>
                <a:cs typeface="+mn-cs"/>
              </a:rPr>
              <a:t>Conditions of Approval</a:t>
            </a:r>
          </a:p>
        </p:txBody>
      </p:sp>
      <p:sp>
        <p:nvSpPr>
          <p:cNvPr id="3" name="Content Placeholder 2"/>
          <p:cNvSpPr>
            <a:spLocks noGrp="1"/>
          </p:cNvSpPr>
          <p:nvPr>
            <p:ph idx="1"/>
          </p:nvPr>
        </p:nvSpPr>
        <p:spPr/>
        <p:txBody>
          <a:bodyPr>
            <a:normAutofit/>
          </a:bodyPr>
          <a:lstStyle/>
          <a:p>
            <a:pPr marL="0" indent="0" algn="just">
              <a:buNone/>
            </a:pPr>
            <a:r>
              <a:rPr lang="en-US" sz="3600" dirty="0" smtClean="0"/>
              <a:t>Conditions of approval have been recommended to </a:t>
            </a:r>
            <a:r>
              <a:rPr lang="en-US" sz="3600" dirty="0"/>
              <a:t>ensure compliance with generally applicable code </a:t>
            </a:r>
            <a:r>
              <a:rPr lang="en-US" sz="3600" dirty="0" smtClean="0"/>
              <a:t>provisions and to ensure compatibility of the proposed riding arena with the existing structures</a:t>
            </a:r>
            <a:endParaRPr lang="en-US" sz="3600" dirty="0"/>
          </a:p>
        </p:txBody>
      </p:sp>
    </p:spTree>
    <p:extLst>
      <p:ext uri="{BB962C8B-B14F-4D97-AF65-F5344CB8AC3E}">
        <p14:creationId xmlns:p14="http://schemas.microsoft.com/office/powerpoint/2010/main" val="218732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371600" y="0"/>
            <a:ext cx="7162800" cy="988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800" b="1" dirty="0" smtClean="0">
                <a:solidFill>
                  <a:schemeClr val="bg1"/>
                </a:solidFill>
              </a:rPr>
              <a:t>Special Use Permit Findings</a:t>
            </a:r>
            <a:endParaRPr lang="en-US" sz="4800" b="1" dirty="0">
              <a:solidFill>
                <a:schemeClr val="bg1"/>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903849"/>
            <a:ext cx="8972550" cy="243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08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19200" y="76200"/>
            <a:ext cx="6096000" cy="792162"/>
          </a:xfrm>
        </p:spPr>
        <p:txBody>
          <a:bodyPr/>
          <a:lstStyle/>
          <a:p>
            <a:r>
              <a:rPr lang="en-US" sz="4800" dirty="0">
                <a:solidFill>
                  <a:schemeClr val="bg1"/>
                </a:solidFill>
              </a:rPr>
              <a:t>Case Description</a:t>
            </a:r>
            <a:endParaRPr lang="en-US" sz="4800" dirty="0">
              <a:solidFill>
                <a:schemeClr val="bg1"/>
              </a:solidFill>
              <a:latin typeface="+mn-lt"/>
              <a:ea typeface="+mn-ea"/>
              <a:cs typeface="+mn-cs"/>
            </a:endParaRPr>
          </a:p>
        </p:txBody>
      </p:sp>
      <p:sp>
        <p:nvSpPr>
          <p:cNvPr id="2" name="TextBox 1"/>
          <p:cNvSpPr txBox="1"/>
          <p:nvPr/>
        </p:nvSpPr>
        <p:spPr>
          <a:xfrm>
            <a:off x="304800" y="1219200"/>
            <a:ext cx="8458200" cy="369332"/>
          </a:xfrm>
          <a:prstGeom prst="rect">
            <a:avLst/>
          </a:prstGeom>
          <a:noFill/>
        </p:spPr>
        <p:txBody>
          <a:bodyPr wrap="square" rtlCol="0">
            <a:spAutoFit/>
          </a:bodyPr>
          <a:lstStyle/>
          <a:p>
            <a:endParaRPr lang="en-US" dirty="0"/>
          </a:p>
        </p:txBody>
      </p:sp>
      <p:sp>
        <p:nvSpPr>
          <p:cNvPr id="3" name="TextBox 2"/>
          <p:cNvSpPr txBox="1"/>
          <p:nvPr/>
        </p:nvSpPr>
        <p:spPr>
          <a:xfrm>
            <a:off x="228600" y="1524000"/>
            <a:ext cx="8686800" cy="3416320"/>
          </a:xfrm>
          <a:prstGeom prst="rect">
            <a:avLst/>
          </a:prstGeom>
          <a:noFill/>
        </p:spPr>
        <p:txBody>
          <a:bodyPr wrap="square" rtlCol="0">
            <a:spAutoFit/>
          </a:bodyPr>
          <a:lstStyle/>
          <a:p>
            <a:pPr algn="just"/>
            <a:r>
              <a:rPr lang="en-US" sz="3600" dirty="0"/>
              <a:t>For possible action, hearing and discussion, to approve a special use permit for a commercial stables for training of up to 25 horses at one time and for construction of an indoor riding arena of approximately 20,000 square feet.</a:t>
            </a:r>
            <a:endParaRPr lang="en-US" sz="2800" dirty="0"/>
          </a:p>
        </p:txBody>
      </p:sp>
    </p:spTree>
    <p:extLst>
      <p:ext uri="{BB962C8B-B14F-4D97-AF65-F5344CB8AC3E}">
        <p14:creationId xmlns:p14="http://schemas.microsoft.com/office/powerpoint/2010/main" val="22695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371600" y="0"/>
            <a:ext cx="7162800" cy="988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800" b="1" dirty="0" smtClean="0">
                <a:solidFill>
                  <a:schemeClr val="bg1"/>
                </a:solidFill>
              </a:rPr>
              <a:t>Special Use Permit Findings</a:t>
            </a:r>
            <a:endParaRPr lang="en-US" sz="4800" b="1" dirty="0">
              <a:solidFill>
                <a:schemeClr val="bg1"/>
              </a:solidFill>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91353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1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371600" y="0"/>
            <a:ext cx="7162800" cy="988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800" b="1" dirty="0" smtClean="0">
                <a:solidFill>
                  <a:schemeClr val="bg1"/>
                </a:solidFill>
              </a:rPr>
              <a:t>Special Use Permit Findings</a:t>
            </a:r>
            <a:endParaRPr lang="en-US" sz="4800" b="1" dirty="0">
              <a:solidFill>
                <a:schemeClr val="bg1"/>
              </a:solidFill>
            </a:endParaRP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85975"/>
            <a:ext cx="895218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74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371600" y="0"/>
            <a:ext cx="7162800" cy="988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800" b="1" dirty="0" smtClean="0">
                <a:solidFill>
                  <a:schemeClr val="bg1"/>
                </a:solidFill>
              </a:rPr>
              <a:t>Special Use Permit Findings</a:t>
            </a:r>
            <a:endParaRPr lang="en-US" sz="4800" b="1" dirty="0">
              <a:solidFill>
                <a:schemeClr val="bg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884841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178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371600" y="0"/>
            <a:ext cx="7162800" cy="988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800" b="1" dirty="0" smtClean="0">
                <a:solidFill>
                  <a:schemeClr val="bg1"/>
                </a:solidFill>
              </a:rPr>
              <a:t>Special Use Permit Findings</a:t>
            </a:r>
            <a:endParaRPr lang="en-US" sz="4800" b="1" dirty="0">
              <a:solidFill>
                <a:schemeClr val="bg1"/>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31" y="2286000"/>
            <a:ext cx="8665569" cy="161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79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236663" y="76200"/>
            <a:ext cx="7742238" cy="684212"/>
          </a:xfrm>
        </p:spPr>
        <p:txBody>
          <a:bodyPr/>
          <a:lstStyle/>
          <a:p>
            <a:r>
              <a:rPr lang="en-US" dirty="0">
                <a:solidFill>
                  <a:schemeClr val="bg1"/>
                </a:solidFill>
                <a:latin typeface="+mn-lt"/>
                <a:ea typeface="+mn-ea"/>
                <a:cs typeface="+mn-cs"/>
              </a:rPr>
              <a:t>Recommendation</a:t>
            </a:r>
          </a:p>
        </p:txBody>
      </p:sp>
      <p:sp>
        <p:nvSpPr>
          <p:cNvPr id="7" name="Text Box 6"/>
          <p:cNvSpPr txBox="1">
            <a:spLocks noChangeArrowheads="1"/>
          </p:cNvSpPr>
          <p:nvPr/>
        </p:nvSpPr>
        <p:spPr bwMode="auto">
          <a:xfrm>
            <a:off x="533400" y="1295400"/>
            <a:ext cx="8153400" cy="2554545"/>
          </a:xfrm>
          <a:prstGeom prst="rect">
            <a:avLst/>
          </a:prstGeom>
          <a:noFill/>
          <a:ln w="9525">
            <a:noFill/>
            <a:miter lim="800000"/>
            <a:headEnd/>
            <a:tailEnd/>
          </a:ln>
          <a:effectLst/>
        </p:spPr>
        <p:txBody>
          <a:bodyPr wrap="square">
            <a:spAutoFit/>
          </a:bodyPr>
          <a:lstStyle/>
          <a:p>
            <a:pPr algn="just">
              <a:spcBef>
                <a:spcPct val="50000"/>
              </a:spcBef>
            </a:pPr>
            <a:r>
              <a:rPr lang="en-US" sz="4000" dirty="0" smtClean="0"/>
              <a:t>After </a:t>
            </a:r>
            <a:r>
              <a:rPr lang="en-US" sz="4000" dirty="0"/>
              <a:t>a thorough analysis and review, Special Use Permit Case Number WSUP17-0003 is being recommended for approval with conditions.</a:t>
            </a:r>
            <a:endParaRPr lang="en-US" sz="4000" dirty="0">
              <a:solidFill>
                <a:schemeClr val="accent2"/>
              </a:solidFill>
            </a:endParaRPr>
          </a:p>
        </p:txBody>
      </p:sp>
    </p:spTree>
    <p:extLst>
      <p:ext uri="{BB962C8B-B14F-4D97-AF65-F5344CB8AC3E}">
        <p14:creationId xmlns:p14="http://schemas.microsoft.com/office/powerpoint/2010/main" val="10550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676400" y="110481"/>
            <a:ext cx="6514583" cy="7391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outerShdw blurRad="88900" dist="190500" dir="8100000" algn="tr" rotWithShape="0">
                    <a:prstClr val="black">
                      <a:alpha val="90000"/>
                    </a:prstClr>
                  </a:outerShdw>
                </a:effectLst>
              </a:rPr>
              <a:t>Possible Motion</a:t>
            </a:r>
          </a:p>
        </p:txBody>
      </p:sp>
      <p:sp>
        <p:nvSpPr>
          <p:cNvPr id="7" name="Rectangle 3"/>
          <p:cNvSpPr txBox="1">
            <a:spLocks noChangeArrowheads="1"/>
          </p:cNvSpPr>
          <p:nvPr/>
        </p:nvSpPr>
        <p:spPr bwMode="auto">
          <a:xfrm>
            <a:off x="381000" y="990600"/>
            <a:ext cx="8305800" cy="4540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just" eaLnBrk="0" fontAlgn="base" hangingPunct="0">
              <a:spcBef>
                <a:spcPct val="0"/>
              </a:spcBef>
              <a:spcAft>
                <a:spcPct val="0"/>
              </a:spcAft>
              <a:defRPr/>
            </a:pPr>
            <a:r>
              <a:rPr lang="en-US" sz="3200" dirty="0"/>
              <a:t>I move that, after giving reasoned consideration to the information contained in the staff report and information received during the public hearing, the Washoe County Board of Adjustment approve Special Use Permit Case Number WSUP17-0003 for UDS Barn, LLC, with the conditions of approval included as Exhibit A for this matter, having made all five findings in accordance with Washoe County Development Code Section 110.810.30</a:t>
            </a:r>
            <a:endParaRPr kumimoji="0" lang="en-US" sz="3200" b="0" i="0" u="none" strike="noStrike" kern="0" cap="none" spc="0" normalizeH="0" baseline="0" noProof="0" dirty="0">
              <a:ln>
                <a:noFill/>
              </a:ln>
              <a:solidFill>
                <a:srgbClr val="467BB4"/>
              </a:solidFill>
              <a:effectLst/>
              <a:uLnTx/>
              <a:uFillTx/>
              <a:latin typeface="+mn-lt"/>
              <a:ea typeface="+mn-ea"/>
              <a:cs typeface="+mn-cs"/>
            </a:endParaRPr>
          </a:p>
        </p:txBody>
      </p:sp>
    </p:spTree>
    <p:extLst>
      <p:ext uri="{BB962C8B-B14F-4D97-AF65-F5344CB8AC3E}">
        <p14:creationId xmlns:p14="http://schemas.microsoft.com/office/powerpoint/2010/main" val="338763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2590800"/>
            <a:ext cx="3810000" cy="923330"/>
          </a:xfrm>
          <a:prstGeom prst="rect">
            <a:avLst/>
          </a:prstGeom>
          <a:noFill/>
        </p:spPr>
        <p:txBody>
          <a:bodyPr wrap="square" rtlCol="0">
            <a:spAutoFit/>
          </a:bodyPr>
          <a:lstStyle/>
          <a:p>
            <a:pPr algn="ctr"/>
            <a:r>
              <a:rPr lang="en-US" sz="5400" dirty="0" smtClean="0"/>
              <a:t>Questions?</a:t>
            </a:r>
            <a:endParaRPr lang="en-US" sz="5400" dirty="0"/>
          </a:p>
        </p:txBody>
      </p:sp>
    </p:spTree>
    <p:extLst>
      <p:ext uri="{BB962C8B-B14F-4D97-AF65-F5344CB8AC3E}">
        <p14:creationId xmlns:p14="http://schemas.microsoft.com/office/powerpoint/2010/main" val="194969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1143000"/>
            <a:ext cx="3581400" cy="792162"/>
          </a:xfrm>
        </p:spPr>
        <p:txBody>
          <a:bodyPr/>
          <a:lstStyle/>
          <a:p>
            <a:pPr algn="l" eaLnBrk="1" hangingPunct="1"/>
            <a:r>
              <a:rPr lang="en-US" sz="4800" dirty="0" smtClean="0">
                <a:solidFill>
                  <a:schemeClr val="tx1"/>
                </a:solidFill>
                <a:latin typeface="+mn-lt"/>
                <a:ea typeface="+mn-ea"/>
                <a:cs typeface="+mn-cs"/>
              </a:rPr>
              <a:t>Vicinity</a:t>
            </a:r>
            <a:br>
              <a:rPr lang="en-US" sz="4800" dirty="0" smtClean="0">
                <a:solidFill>
                  <a:schemeClr val="tx1"/>
                </a:solidFill>
                <a:latin typeface="+mn-lt"/>
                <a:ea typeface="+mn-ea"/>
                <a:cs typeface="+mn-cs"/>
              </a:rPr>
            </a:br>
            <a:r>
              <a:rPr lang="en-US" sz="4800" dirty="0" smtClean="0">
                <a:solidFill>
                  <a:schemeClr val="tx1"/>
                </a:solidFill>
                <a:latin typeface="+mn-lt"/>
                <a:ea typeface="+mn-ea"/>
                <a:cs typeface="+mn-cs"/>
              </a:rPr>
              <a:t> </a:t>
            </a:r>
            <a:r>
              <a:rPr lang="en-US" sz="4800" dirty="0">
                <a:solidFill>
                  <a:schemeClr val="tx1"/>
                </a:solidFill>
                <a:latin typeface="+mn-lt"/>
                <a:ea typeface="+mn-ea"/>
                <a:cs typeface="+mn-cs"/>
              </a:rPr>
              <a:t>Map</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52400"/>
            <a:ext cx="4819172" cy="657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762000"/>
            <a:ext cx="22764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0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2085975" cy="838200"/>
          </a:xfrm>
        </p:spPr>
        <p:txBody>
          <a:bodyPr/>
          <a:lstStyle/>
          <a:p>
            <a:r>
              <a:rPr lang="en-US" sz="4800" dirty="0" smtClean="0">
                <a:solidFill>
                  <a:schemeClr val="tx1"/>
                </a:solidFill>
                <a:latin typeface="+mn-lt"/>
                <a:ea typeface="+mn-ea"/>
                <a:cs typeface="+mn-cs"/>
              </a:rPr>
              <a:t>Site </a:t>
            </a:r>
            <a:br>
              <a:rPr lang="en-US" sz="4800" dirty="0" smtClean="0">
                <a:solidFill>
                  <a:schemeClr val="tx1"/>
                </a:solidFill>
                <a:latin typeface="+mn-lt"/>
                <a:ea typeface="+mn-ea"/>
                <a:cs typeface="+mn-cs"/>
              </a:rPr>
            </a:br>
            <a:r>
              <a:rPr lang="en-US" sz="4800" dirty="0">
                <a:solidFill>
                  <a:schemeClr val="tx1"/>
                </a:solidFill>
                <a:latin typeface="+mn-lt"/>
                <a:ea typeface="+mn-ea"/>
                <a:cs typeface="+mn-cs"/>
              </a:rPr>
              <a:t>Plan </a:t>
            </a:r>
            <a:r>
              <a:rPr lang="en-US" sz="3600" dirty="0">
                <a:solidFill>
                  <a:schemeClr val="tx1"/>
                </a:solidFill>
                <a:latin typeface="+mn-lt"/>
                <a:ea typeface="+mn-ea"/>
                <a:cs typeface="+mn-cs"/>
              </a:rPr>
              <a:t>(southern 20 acres of the 30-acre site)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12731"/>
            <a:ext cx="6107113" cy="6488094"/>
          </a:xfrm>
          <a:prstGeom prst="round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146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2085975" cy="838200"/>
          </a:xfrm>
        </p:spPr>
        <p:txBody>
          <a:bodyPr/>
          <a:lstStyle/>
          <a:p>
            <a:r>
              <a:rPr lang="en-US" sz="4800" dirty="0" smtClean="0">
                <a:solidFill>
                  <a:schemeClr val="tx1"/>
                </a:solidFill>
                <a:latin typeface="+mn-lt"/>
                <a:ea typeface="+mn-ea"/>
                <a:cs typeface="+mn-cs"/>
              </a:rPr>
              <a:t>Overall Project Site</a:t>
            </a:r>
            <a:endParaRPr lang="en-US" sz="3600" dirty="0">
              <a:solidFill>
                <a:schemeClr val="tx1"/>
              </a:solidFill>
              <a:latin typeface="+mn-lt"/>
              <a:ea typeface="+mn-ea"/>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5029200" cy="651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79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696200" cy="792162"/>
          </a:xfrm>
        </p:spPr>
        <p:txBody>
          <a:bodyPr/>
          <a:lstStyle/>
          <a:p>
            <a:r>
              <a:rPr lang="en-US" dirty="0" smtClean="0">
                <a:solidFill>
                  <a:schemeClr val="bg1"/>
                </a:solidFill>
                <a:latin typeface="+mn-lt"/>
                <a:ea typeface="+mn-ea"/>
                <a:cs typeface="+mn-cs"/>
              </a:rPr>
              <a:t>Current Photo of Subject Site</a:t>
            </a:r>
            <a:endParaRPr lang="en-US" dirty="0">
              <a:solidFill>
                <a:schemeClr val="bg1"/>
              </a:solidFill>
              <a:latin typeface="+mn-lt"/>
              <a:ea typeface="+mn-ea"/>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3944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6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696200" cy="792162"/>
          </a:xfrm>
        </p:spPr>
        <p:txBody>
          <a:bodyPr/>
          <a:lstStyle/>
          <a:p>
            <a:r>
              <a:rPr lang="en-US" dirty="0" smtClean="0">
                <a:solidFill>
                  <a:schemeClr val="bg1"/>
                </a:solidFill>
                <a:latin typeface="+mn-lt"/>
                <a:ea typeface="+mn-ea"/>
                <a:cs typeface="+mn-cs"/>
              </a:rPr>
              <a:t>Current Photo of Subject Site</a:t>
            </a:r>
            <a:endParaRPr lang="en-US" dirty="0">
              <a:solidFill>
                <a:schemeClr val="bg1"/>
              </a:solidFill>
              <a:latin typeface="+mn-lt"/>
              <a:ea typeface="+mn-ea"/>
              <a:cs typeface="+mn-cs"/>
            </a:endParaRPr>
          </a:p>
        </p:txBody>
      </p:sp>
      <p:pic>
        <p:nvPicPr>
          <p:cNvPr id="6146" name="Picture 2" descr="H:\My Documents\2017 Cases\2017_Special_Use_Permit\WSUP17-0003_UDS_Barn_Commercial_Stables\Mar_1_site_insp\IMG_4420.JPG"/>
          <p:cNvPicPr>
            <a:picLocks noChangeAspect="1" noChangeArrowheads="1"/>
          </p:cNvPicPr>
          <p:nvPr/>
        </p:nvPicPr>
        <p:blipFill rotWithShape="1">
          <a:blip r:embed="rId2">
            <a:extLst>
              <a:ext uri="{28A0092B-C50C-407E-A947-70E740481C1C}">
                <a14:useLocalDpi xmlns:a14="http://schemas.microsoft.com/office/drawing/2010/main" val="0"/>
              </a:ext>
            </a:extLst>
          </a:blip>
          <a:srcRect t="16719" b="24375"/>
          <a:stretch/>
        </p:blipFill>
        <p:spPr bwMode="auto">
          <a:xfrm>
            <a:off x="228600" y="1600200"/>
            <a:ext cx="862387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0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5029200" cy="792162"/>
          </a:xfrm>
        </p:spPr>
        <p:txBody>
          <a:bodyPr/>
          <a:lstStyle/>
          <a:p>
            <a:r>
              <a:rPr lang="en-US" sz="4800" dirty="0" smtClean="0">
                <a:solidFill>
                  <a:schemeClr val="bg1"/>
                </a:solidFill>
                <a:latin typeface="+mn-lt"/>
                <a:ea typeface="+mn-ea"/>
                <a:cs typeface="+mn-cs"/>
              </a:rPr>
              <a:t>Background</a:t>
            </a:r>
            <a:endParaRPr lang="en-US" sz="4800" dirty="0">
              <a:solidFill>
                <a:schemeClr val="bg1"/>
              </a:solidFill>
              <a:latin typeface="+mn-lt"/>
              <a:ea typeface="+mn-ea"/>
              <a:cs typeface="+mn-cs"/>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52" y="2057400"/>
            <a:ext cx="846404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2188" y="1143000"/>
            <a:ext cx="8534400" cy="523220"/>
          </a:xfrm>
          <a:prstGeom prst="rect">
            <a:avLst/>
          </a:prstGeom>
          <a:noFill/>
        </p:spPr>
        <p:txBody>
          <a:bodyPr wrap="square" rtlCol="0">
            <a:spAutoFit/>
          </a:bodyPr>
          <a:lstStyle/>
          <a:p>
            <a:r>
              <a:rPr lang="en-US" sz="2800" dirty="0" smtClean="0"/>
              <a:t>Administrative Permit approved in 2002:</a:t>
            </a:r>
            <a:endParaRPr lang="en-US" sz="2800" dirty="0"/>
          </a:p>
        </p:txBody>
      </p:sp>
    </p:spTree>
    <p:extLst>
      <p:ext uri="{BB962C8B-B14F-4D97-AF65-F5344CB8AC3E}">
        <p14:creationId xmlns:p14="http://schemas.microsoft.com/office/powerpoint/2010/main" val="18929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5029200" cy="792162"/>
          </a:xfrm>
        </p:spPr>
        <p:txBody>
          <a:bodyPr/>
          <a:lstStyle/>
          <a:p>
            <a:r>
              <a:rPr lang="en-US" sz="4800" dirty="0" smtClean="0">
                <a:solidFill>
                  <a:schemeClr val="bg1"/>
                </a:solidFill>
                <a:latin typeface="+mn-lt"/>
                <a:ea typeface="+mn-ea"/>
                <a:cs typeface="+mn-cs"/>
              </a:rPr>
              <a:t>Background</a:t>
            </a:r>
            <a:endParaRPr lang="en-US" sz="4800" dirty="0">
              <a:solidFill>
                <a:schemeClr val="bg1"/>
              </a:solidFill>
              <a:latin typeface="+mn-lt"/>
              <a:ea typeface="+mn-ea"/>
              <a:cs typeface="+mn-cs"/>
            </a:endParaRPr>
          </a:p>
        </p:txBody>
      </p:sp>
      <p:sp>
        <p:nvSpPr>
          <p:cNvPr id="4" name="TextBox 3"/>
          <p:cNvSpPr txBox="1"/>
          <p:nvPr/>
        </p:nvSpPr>
        <p:spPr>
          <a:xfrm>
            <a:off x="362188" y="1143000"/>
            <a:ext cx="8534400" cy="523220"/>
          </a:xfrm>
          <a:prstGeom prst="rect">
            <a:avLst/>
          </a:prstGeom>
          <a:noFill/>
        </p:spPr>
        <p:txBody>
          <a:bodyPr wrap="square" rtlCol="0">
            <a:spAutoFit/>
          </a:bodyPr>
          <a:lstStyle/>
          <a:p>
            <a:r>
              <a:rPr lang="en-US" sz="2800" dirty="0" smtClean="0"/>
              <a:t>Expiration of 2002 Administrative Permit:</a:t>
            </a:r>
            <a:endParaRPr lang="en-US"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14601"/>
            <a:ext cx="8944764" cy="103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04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owerPoint_Template_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246D64375472D84BA13220883A134206" ma:contentTypeVersion="1" ma:contentTypeDescription="Upload an image." ma:contentTypeScope="" ma:versionID="2e55dbcb3e0b3cd6523d10bed63eb2c6">
  <xsd:schema xmlns:xsd="http://www.w3.org/2001/XMLSchema" xmlns:xs="http://www.w3.org/2001/XMLSchema" xmlns:p="http://schemas.microsoft.com/office/2006/metadata/properties" xmlns:ns1="http://schemas.microsoft.com/sharepoint/v3" xmlns:ns2="CEA9126C-A9B1-4F4A-855C-DD0F845697D2" xmlns:ns3="http://schemas.microsoft.com/sharepoint/v3/fields" xmlns:ns4="a94d8b85-37e1-4d17-8d55-8b7d207932bb" targetNamespace="http://schemas.microsoft.com/office/2006/metadata/properties" ma:root="true" ma:fieldsID="ee4acf4b2b82c25fb306546ca24d2aa9" ns1:_="" ns2:_="" ns3:_="" ns4:_="">
    <xsd:import namespace="http://schemas.microsoft.com/sharepoint/v3"/>
    <xsd:import namespace="CEA9126C-A9B1-4F4A-855C-DD0F845697D2"/>
    <xsd:import namespace="http://schemas.microsoft.com/sharepoint/v3/fields"/>
    <xsd:import namespace="a94d8b85-37e1-4d17-8d55-8b7d207932bb"/>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4:_dlc_DocId" minOccurs="0"/>
                <xsd:element ref="ns4:_dlc_DocIdUrl" minOccurs="0"/>
                <xsd:element ref="ns4: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30" nillable="true" ma:displayName="Scheduling Start Date" ma:description="" ma:hidden="true" ma:internalName="PublishingStartDate">
      <xsd:simpleType>
        <xsd:restriction base="dms:Unknown"/>
      </xsd:simpleType>
    </xsd:element>
    <xsd:element name="PublishingExpirationDate" ma:index="31"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A9126C-A9B1-4F4A-855C-DD0F845697D2"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4d8b85-37e1-4d17-8d55-8b7d207932bb" elementFormDefault="qualified">
    <xsd:import namespace="http://schemas.microsoft.com/office/2006/documentManagement/types"/>
    <xsd:import namespace="http://schemas.microsoft.com/office/infopath/2007/PartnerControls"/>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ImageCreateDate xmlns="CEA9126C-A9B1-4F4A-855C-DD0F845697D2" xsi:nil="true"/>
    <PublishingExpirationDate xmlns="http://schemas.microsoft.com/sharepoint/v3" xsi:nil="true"/>
    <PublishingStartDate xmlns="http://schemas.microsoft.com/sharepoint/v3" xsi:nil="true"/>
    <wic_System_Copyright xmlns="http://schemas.microsoft.com/sharepoint/v3/fields" xsi:nil="true"/>
    <_dlc_DocId xmlns="a94d8b85-37e1-4d17-8d55-8b7d207932bb">NMS6VZY55J2Y-1680097669-6</_dlc_DocId>
    <_dlc_DocIdUrl xmlns="a94d8b85-37e1-4d17-8d55-8b7d207932bb">
      <Url>http://intranet.washoecounty.us/logostemplates/_layouts/15/DocIdRedir.aspx?ID=NMS6VZY55J2Y-1680097669-6</Url>
      <Description>NMS6VZY55J2Y-1680097669-6</Description>
    </_dlc_DocIdUrl>
  </documentManagement>
</p:properties>
</file>

<file path=customXml/itemProps1.xml><?xml version="1.0" encoding="utf-8"?>
<ds:datastoreItem xmlns:ds="http://schemas.openxmlformats.org/officeDocument/2006/customXml" ds:itemID="{02D88A89-A1D7-4D40-B75F-CA47FF340A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EA9126C-A9B1-4F4A-855C-DD0F845697D2"/>
    <ds:schemaRef ds:uri="http://schemas.microsoft.com/sharepoint/v3/fields"/>
    <ds:schemaRef ds:uri="a94d8b85-37e1-4d17-8d55-8b7d207932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C64AFA-9D40-4A59-8DD4-92F485636619}">
  <ds:schemaRefs>
    <ds:schemaRef ds:uri="http://schemas.microsoft.com/sharepoint/events"/>
  </ds:schemaRefs>
</ds:datastoreItem>
</file>

<file path=customXml/itemProps3.xml><?xml version="1.0" encoding="utf-8"?>
<ds:datastoreItem xmlns:ds="http://schemas.openxmlformats.org/officeDocument/2006/customXml" ds:itemID="{A7BC16CB-1CBD-402F-9378-5075DDBF9554}">
  <ds:schemaRefs>
    <ds:schemaRef ds:uri="http://schemas.microsoft.com/sharepoint/v3/contenttype/forms"/>
  </ds:schemaRefs>
</ds:datastoreItem>
</file>

<file path=customXml/itemProps4.xml><?xml version="1.0" encoding="utf-8"?>
<ds:datastoreItem xmlns:ds="http://schemas.openxmlformats.org/officeDocument/2006/customXml" ds:itemID="{2200D7ED-6620-45A0-9F13-862FEFE886A3}">
  <ds:schemaRef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a94d8b85-37e1-4d17-8d55-8b7d207932bb"/>
    <ds:schemaRef ds:uri="http://schemas.microsoft.com/office/2006/documentManagement/types"/>
    <ds:schemaRef ds:uri="http://schemas.microsoft.com/sharepoint/v3/fields"/>
    <ds:schemaRef ds:uri="http://purl.org/dc/dcmitype/"/>
    <ds:schemaRef ds:uri="CEA9126C-A9B1-4F4A-855C-DD0F845697D2"/>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PowerPoint_Template_2015</Template>
  <TotalTime>1238</TotalTime>
  <Words>736</Words>
  <Application>Microsoft Office PowerPoint</Application>
  <PresentationFormat>On-screen Show (4:3)</PresentationFormat>
  <Paragraphs>68</Paragraphs>
  <Slides>26</Slides>
  <Notes>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PowerPoint_Template_2015</vt:lpstr>
      <vt:lpstr>PowerPoint Presentation</vt:lpstr>
      <vt:lpstr>Case Description</vt:lpstr>
      <vt:lpstr>Vicinity  Map</vt:lpstr>
      <vt:lpstr>Site  Plan (southern 20 acres of the 30-acre site)</vt:lpstr>
      <vt:lpstr>Overall Project Site</vt:lpstr>
      <vt:lpstr>Current Photo of Subject Site</vt:lpstr>
      <vt:lpstr>Current Photo of Subject Site</vt:lpstr>
      <vt:lpstr>Background</vt:lpstr>
      <vt:lpstr>Background</vt:lpstr>
      <vt:lpstr>Background</vt:lpstr>
      <vt:lpstr>Background</vt:lpstr>
      <vt:lpstr>Background</vt:lpstr>
      <vt:lpstr>Analysis</vt:lpstr>
      <vt:lpstr>Analysis</vt:lpstr>
      <vt:lpstr>Analysis</vt:lpstr>
      <vt:lpstr>Conditions to Respond to Modification Request (Included with Exhibit A)</vt:lpstr>
      <vt:lpstr>PowerPoint Presentation</vt:lpstr>
      <vt:lpstr>Conditions of Approval</vt:lpstr>
      <vt:lpstr>PowerPoint Presentation</vt:lpstr>
      <vt:lpstr>PowerPoint Presentation</vt:lpstr>
      <vt:lpstr>PowerPoint Presentation</vt:lpstr>
      <vt:lpstr>PowerPoint Presentation</vt:lpstr>
      <vt:lpstr>PowerPoint Presentation</vt:lpstr>
      <vt:lpstr>Recommendation</vt:lpstr>
      <vt:lpstr>PowerPoint Presentation</vt:lpstr>
      <vt:lpstr>PowerPoint Presentation</vt:lpstr>
    </vt:vector>
  </TitlesOfParts>
  <Company>Washoe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dc:title>
  <dc:creator>mkramer</dc:creator>
  <cp:keywords>Powerpoint, Power Point, ppt</cp:keywords>
  <cp:lastModifiedBy>donna fagan</cp:lastModifiedBy>
  <cp:revision>40</cp:revision>
  <cp:lastPrinted>2014-10-07T22:54:33Z</cp:lastPrinted>
  <dcterms:created xsi:type="dcterms:W3CDTF">2015-09-25T21:46:02Z</dcterms:created>
  <dcterms:modified xsi:type="dcterms:W3CDTF">2017-04-07T21:32:02Z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0x0101009148F5A04DDD49CBA7127AADA5FB792B00AADE34325A8B49CDA8BB4DB53328F21400246D64375472D84BA13220883A134206</vt:lpwstr>
  </property>
  <property fmtid="{D5CDD505-2E9C-101B-9397-08002B2CF9AE}" pid="3" name="_dlc_DocIdItemGuid">
    <vt:lpwstr>baf4cdfa-0915-4212-a058-608c58f70eeb</vt:lpwstr>
  </property>
</Properties>
</file>